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2" r:id="rId3"/>
    <p:sldId id="259" r:id="rId4"/>
    <p:sldId id="260" r:id="rId5"/>
    <p:sldId id="258" r:id="rId6"/>
    <p:sldId id="257" r:id="rId7"/>
    <p:sldId id="261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33013-1B8D-4EC0-B9B8-4CE80C3F2305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51D77-9E8F-4CA0-A1FA-ADD7E38662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440845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Fejlesztési irányok:Országos </a:t>
            </a:r>
            <a:r>
              <a:rPr lang="hu-HU" dirty="0" err="1" smtClean="0"/>
              <a:t>fejlesztésekMegyei</a:t>
            </a:r>
            <a:r>
              <a:rPr lang="hu-HU" dirty="0" smtClean="0"/>
              <a:t>, térségi és helyi fejlesztések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51D77-9E8F-4CA0-A1FA-ADD7E38662F7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7079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Lekerekített téglalap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Lekerekített téglalap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Lekerekített téglalap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églalap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églalap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Lekerekített téglalap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9D34DC-7339-454F-8799-564C861252DE}" type="datetimeFigureOut">
              <a:rPr lang="hu-HU" smtClean="0"/>
              <a:pPr/>
              <a:t>2011.06.21.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B913F10-6554-41A0-9544-7669BB5E2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7854696" cy="2400672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Sörény Edina</a:t>
            </a:r>
          </a:p>
          <a:p>
            <a:r>
              <a:rPr lang="hu-HU" dirty="0"/>
              <a:t>vezető tanácsos</a:t>
            </a:r>
          </a:p>
          <a:p>
            <a:endParaRPr lang="hu-HU" dirty="0"/>
          </a:p>
          <a:p>
            <a:r>
              <a:rPr lang="hu-HU" dirty="0"/>
              <a:t>NEFMI, Könyvtári Osztály</a:t>
            </a:r>
          </a:p>
          <a:p>
            <a:endParaRPr lang="hu-HU" dirty="0"/>
          </a:p>
          <a:p>
            <a:r>
              <a:rPr lang="hu-HU" dirty="0" smtClean="0"/>
              <a:t>Budapest, </a:t>
            </a:r>
            <a:r>
              <a:rPr lang="hu-HU" dirty="0"/>
              <a:t>2011. június </a:t>
            </a:r>
            <a:r>
              <a:rPr lang="hu-HU" dirty="0" smtClean="0"/>
              <a:t>21. </a:t>
            </a:r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Országos könyvtári fejlesztések a tanulás támogatására 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276351" cy="954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206" y="428604"/>
            <a:ext cx="15811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206" y="5929330"/>
            <a:ext cx="1600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92187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0581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 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„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Tudásdepó - Expressz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” várható hatásai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714348" y="1285860"/>
            <a:ext cx="8229600" cy="4653136"/>
          </a:xfrm>
        </p:spPr>
        <p:txBody>
          <a:bodyPr>
            <a:normAutofit fontScale="55000" lnSpcReduction="20000"/>
          </a:bodyPr>
          <a:lstStyle/>
          <a:p>
            <a:r>
              <a:rPr lang="hu-HU" sz="2900" dirty="0" smtClean="0">
                <a:solidFill>
                  <a:srgbClr val="00B050"/>
                </a:solidFill>
              </a:rPr>
              <a:t>Szakmai </a:t>
            </a:r>
            <a:r>
              <a:rPr lang="hu-HU" sz="2900" dirty="0" smtClean="0">
                <a:solidFill>
                  <a:srgbClr val="00B050"/>
                </a:solidFill>
              </a:rPr>
              <a:t>hatás</a:t>
            </a:r>
          </a:p>
          <a:p>
            <a:endParaRPr lang="hu-HU" sz="2900" dirty="0" smtClean="0">
              <a:solidFill>
                <a:srgbClr val="00B050"/>
              </a:solidFill>
            </a:endParaRPr>
          </a:p>
          <a:p>
            <a:pPr lvl="1"/>
            <a:r>
              <a:rPr lang="hu-HU" sz="2900" dirty="0" smtClean="0"/>
              <a:t>Túllépni a könyvtár falain</a:t>
            </a:r>
          </a:p>
          <a:p>
            <a:pPr lvl="1"/>
            <a:r>
              <a:rPr lang="hu-HU" sz="2900" dirty="0" smtClean="0"/>
              <a:t>A </a:t>
            </a:r>
            <a:r>
              <a:rPr lang="hu-HU" sz="2900" dirty="0"/>
              <a:t>könyvtári rendszer </a:t>
            </a:r>
            <a:r>
              <a:rPr lang="hu-HU" sz="2900" dirty="0" smtClean="0"/>
              <a:t>korszerű és </a:t>
            </a:r>
            <a:r>
              <a:rPr lang="hu-HU" sz="2900" dirty="0"/>
              <a:t>EU-kompatibilis </a:t>
            </a:r>
            <a:r>
              <a:rPr lang="hu-HU" sz="2900" dirty="0" smtClean="0"/>
              <a:t>fejlesztése révén -  egységes minőségi </a:t>
            </a:r>
            <a:r>
              <a:rPr lang="hu-HU" sz="2900" dirty="0" smtClean="0"/>
              <a:t>szolgáltatások</a:t>
            </a:r>
          </a:p>
          <a:p>
            <a:pPr lvl="1"/>
            <a:r>
              <a:rPr lang="hu-HU" sz="2900" dirty="0" smtClean="0"/>
              <a:t>Erős </a:t>
            </a:r>
            <a:r>
              <a:rPr lang="hu-HU" sz="2900" dirty="0"/>
              <a:t>és lényegi kapcsolódás a </a:t>
            </a:r>
            <a:r>
              <a:rPr lang="hu-HU" sz="2900" dirty="0" smtClean="0"/>
              <a:t>tudáshoz és a tanuláshoz</a:t>
            </a:r>
            <a:endParaRPr lang="hu-HU" sz="2900" dirty="0"/>
          </a:p>
          <a:p>
            <a:pPr lvl="1"/>
            <a:r>
              <a:rPr lang="hu-HU" sz="2900" dirty="0" smtClean="0"/>
              <a:t>A </a:t>
            </a:r>
            <a:r>
              <a:rPr lang="hu-HU" sz="2900" dirty="0"/>
              <a:t>könyvtárak </a:t>
            </a:r>
            <a:r>
              <a:rPr lang="hu-HU" sz="2900" dirty="0" smtClean="0"/>
              <a:t>részvétele K+F+I folyamataiban</a:t>
            </a:r>
          </a:p>
          <a:p>
            <a:pPr lvl="1"/>
            <a:r>
              <a:rPr lang="hu-HU" sz="2900" dirty="0" smtClean="0"/>
              <a:t>A felsőoktatás és a közoktatás megkerülhetetlen helyei a könyvtárak</a:t>
            </a:r>
          </a:p>
          <a:p>
            <a:pPr lvl="1"/>
            <a:r>
              <a:rPr lang="hu-HU" sz="2900" dirty="0" smtClean="0"/>
              <a:t>Az ODR keretein belül megjelenik a szerzői jogilag védett elektronikus dokumentumok köre, az ODR továbbfejlesztésével egységesen hozzáférhető felületen elérhető országos szolgáltatások</a:t>
            </a:r>
          </a:p>
          <a:p>
            <a:pPr lvl="1"/>
            <a:r>
              <a:rPr lang="hu-HU" sz="2900" dirty="0" smtClean="0"/>
              <a:t>Nő az olvasást és az olvasási kompetencia fejlesztését támogató programok, foglalkozások száma</a:t>
            </a:r>
          </a:p>
          <a:p>
            <a:pPr lvl="1"/>
            <a:r>
              <a:rPr lang="hu-HU" sz="2900" dirty="0" smtClean="0"/>
              <a:t>A könyvtárak közötti együttműködések növekedése és a rendszerek közötti átjárhatóság </a:t>
            </a:r>
          </a:p>
          <a:p>
            <a:pPr lvl="1"/>
            <a:r>
              <a:rPr lang="hu-HU" sz="2900" dirty="0" smtClean="0"/>
              <a:t>A könyvtári szakemberek tudásának megújulása a minőségi szolgáltatások érdekében</a:t>
            </a:r>
          </a:p>
          <a:p>
            <a:r>
              <a:rPr lang="hu-HU" sz="2900" dirty="0" smtClean="0">
                <a:solidFill>
                  <a:srgbClr val="00B050"/>
                </a:solidFill>
              </a:rPr>
              <a:t>Társadalmi és gazdasági </a:t>
            </a:r>
            <a:r>
              <a:rPr lang="hu-HU" sz="2900" dirty="0" smtClean="0">
                <a:solidFill>
                  <a:srgbClr val="00B050"/>
                </a:solidFill>
              </a:rPr>
              <a:t>hatás</a:t>
            </a:r>
          </a:p>
          <a:p>
            <a:endParaRPr lang="hu-HU" sz="2900" dirty="0" smtClean="0">
              <a:solidFill>
                <a:srgbClr val="00B050"/>
              </a:solidFill>
            </a:endParaRPr>
          </a:p>
          <a:p>
            <a:pPr lvl="1"/>
            <a:r>
              <a:rPr lang="hu-HU" sz="2900" dirty="0" smtClean="0"/>
              <a:t>Gazdaságélénkítő hatás</a:t>
            </a:r>
          </a:p>
          <a:p>
            <a:pPr lvl="1"/>
            <a:r>
              <a:rPr lang="hu-HU" sz="2900" dirty="0" smtClean="0"/>
              <a:t>Társadalmi kohézió erősítése</a:t>
            </a:r>
          </a:p>
          <a:p>
            <a:pPr lvl="1"/>
            <a:r>
              <a:rPr lang="hu-HU" sz="2900" dirty="0" smtClean="0"/>
              <a:t>Esélyegyenlőség növelése</a:t>
            </a:r>
            <a:endParaRPr lang="hu-HU" sz="29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33256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31728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152792"/>
          </a:xfrm>
        </p:spPr>
        <p:txBody>
          <a:bodyPr>
            <a:normAutofit/>
          </a:bodyPr>
          <a:lstStyle/>
          <a:p>
            <a:pPr algn="ctr"/>
            <a:endParaRPr lang="hu-HU" dirty="0" smtClean="0"/>
          </a:p>
          <a:p>
            <a:pPr algn="ctr"/>
            <a:r>
              <a:rPr lang="hu-HU" dirty="0" smtClean="0"/>
              <a:t>Köszönöm a figyelmet!</a:t>
            </a:r>
          </a:p>
          <a:p>
            <a:pPr algn="ctr"/>
            <a:endParaRPr lang="hu-HU" dirty="0" smtClean="0"/>
          </a:p>
          <a:p>
            <a:pPr algn="ctr"/>
            <a:endParaRPr lang="hu-HU" dirty="0"/>
          </a:p>
          <a:p>
            <a:pPr algn="ctr"/>
            <a:r>
              <a:rPr lang="hu-HU" dirty="0" smtClean="0"/>
              <a:t>Sörény Edina</a:t>
            </a:r>
            <a:endParaRPr lang="hu-HU" dirty="0"/>
          </a:p>
          <a:p>
            <a:pPr algn="ctr"/>
            <a:r>
              <a:rPr lang="hu-HU" sz="2000" dirty="0" err="1" smtClean="0"/>
              <a:t>edina.soreny</a:t>
            </a:r>
            <a:r>
              <a:rPr lang="hu-HU" sz="2000" dirty="0" smtClean="0"/>
              <a:t>@</a:t>
            </a:r>
            <a:r>
              <a:rPr lang="hu-HU" sz="2000" dirty="0" err="1" smtClean="0"/>
              <a:t>nefmi.gov.hu</a:t>
            </a:r>
            <a:endParaRPr lang="hu-HU" sz="2000" dirty="0" smtClean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/>
              <a:t>Gratulálok a projekt sikeres megvalósításához!</a:t>
            </a:r>
            <a:endParaRPr lang="hu-H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625" y="332656"/>
            <a:ext cx="12795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524276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TARTALOM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A könyvtár szerepe a </a:t>
            </a:r>
            <a:r>
              <a:rPr lang="hu-HU" dirty="0" err="1" smtClean="0"/>
              <a:t>társsadalomban</a:t>
            </a:r>
            <a:endParaRPr lang="hu-HU" dirty="0" smtClean="0"/>
          </a:p>
          <a:p>
            <a:r>
              <a:rPr lang="hu-HU" dirty="0" smtClean="0"/>
              <a:t>A könyvtári </a:t>
            </a:r>
            <a:r>
              <a:rPr lang="hu-HU" dirty="0"/>
              <a:t>terület fejlesztési céljai</a:t>
            </a:r>
          </a:p>
          <a:p>
            <a:r>
              <a:rPr lang="hu-HU" dirty="0"/>
              <a:t>EU-s forrású pályázati konstrukciók </a:t>
            </a:r>
          </a:p>
          <a:p>
            <a:r>
              <a:rPr lang="hu-HU" dirty="0"/>
              <a:t>A konstrukciók </a:t>
            </a:r>
            <a:r>
              <a:rPr lang="hu-HU" dirty="0" smtClean="0"/>
              <a:t>eredményei</a:t>
            </a:r>
          </a:p>
          <a:p>
            <a:r>
              <a:rPr lang="hu-HU" dirty="0" smtClean="0"/>
              <a:t>A „</a:t>
            </a:r>
            <a:r>
              <a:rPr lang="hu-HU" dirty="0" err="1" smtClean="0"/>
              <a:t>Tudásdepó-Expressz</a:t>
            </a:r>
            <a:r>
              <a:rPr lang="hu-HU" dirty="0" smtClean="0"/>
              <a:t>” várható hatásai</a:t>
            </a:r>
            <a:endParaRPr lang="hu-HU" dirty="0"/>
          </a:p>
          <a:p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24744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276797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15338" cy="785818"/>
          </a:xfrm>
        </p:spPr>
        <p:txBody>
          <a:bodyPr>
            <a:normAutofit fontScale="90000"/>
          </a:bodyPr>
          <a:lstStyle/>
          <a:p>
            <a:pPr algn="just"/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> </a:t>
            </a: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a typeface="SimSun" charset="0"/>
                <a:cs typeface="SimSun" charset="0"/>
              </a:rPr>
              <a:t>A </a:t>
            </a:r>
            <a:r>
              <a:rPr lang="hu-HU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a typeface="SimSun" charset="0"/>
                <a:cs typeface="SimSun" charset="0"/>
              </a:rPr>
              <a:t>könyvtár szerepe a társadalomban</a:t>
            </a:r>
            <a:endParaRPr lang="hu-HU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63538" indent="-254000">
              <a:spcBef>
                <a:spcPts val="300"/>
              </a:spcBef>
              <a:buClr>
                <a:srgbClr val="A04DA3"/>
              </a:buClr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</a:t>
            </a: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könyvtár a tudás, az ismeret és a kultúra hozzáférhetőségének helye</a:t>
            </a:r>
          </a:p>
          <a:p>
            <a:pPr marL="363538" indent="-254000">
              <a:spcBef>
                <a:spcPts val="300"/>
              </a:spcBef>
              <a:buClr>
                <a:srgbClr val="A04DA3"/>
              </a:buClr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könyvtár az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esélyegyenlőség megteremthetőségének</a:t>
            </a: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 a helyszíne</a:t>
            </a:r>
          </a:p>
          <a:p>
            <a:pPr marL="363538" indent="-254000">
              <a:spcBef>
                <a:spcPts val="300"/>
              </a:spcBef>
              <a:buClr>
                <a:srgbClr val="A04DA3"/>
              </a:buClr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könyvtár a szolgáltatásait mindenki számára nyújtja és mindenki számára hozzáférhetővé teszi </a:t>
            </a: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–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tudás versenytényező</a:t>
            </a:r>
            <a:endParaRPr lang="hu-HU" sz="2000" b="1" dirty="0" smtClean="0">
              <a:solidFill>
                <a:schemeClr val="tx2">
                  <a:lumMod val="75000"/>
                </a:schemeClr>
              </a:solidFill>
              <a:ea typeface="SimSun" charset="0"/>
              <a:cs typeface="SimSun" charset="0"/>
            </a:endParaRPr>
          </a:p>
          <a:p>
            <a:pPr marL="363538" indent="-254000">
              <a:spcBef>
                <a:spcPts val="300"/>
              </a:spcBef>
              <a:buClr>
                <a:srgbClr val="A04DA3"/>
              </a:buClr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könyvtáron keresztül a társadalom minden tagja részesülhet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képzésben</a:t>
            </a: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,  távoktatásban </a:t>
            </a:r>
          </a:p>
          <a:p>
            <a:pPr marL="363538" indent="-254000">
              <a:spcBef>
                <a:spcPts val="300"/>
              </a:spcBef>
              <a:buClr>
                <a:srgbClr val="A04DA3"/>
              </a:buClr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könyvtár kiszolgálja a felgyorsult tudományos és</a:t>
            </a:r>
          </a:p>
          <a:p>
            <a:pPr marL="363538" lvl="1" indent="-254000">
              <a:spcBef>
                <a:spcPts val="300"/>
              </a:spcBef>
              <a:buClrTx/>
              <a:buNone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	technikai </a:t>
            </a: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fejlődés hatására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megváltozott felhasználói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igényeket</a:t>
            </a:r>
          </a:p>
          <a:p>
            <a:pPr marL="363538" lvl="1" indent="-254000">
              <a:spcBef>
                <a:spcPts val="300"/>
              </a:spcBef>
              <a:buClrTx/>
              <a:buNone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endParaRPr lang="hu-H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3538" lvl="1" indent="-254000">
              <a:spcBef>
                <a:spcPts val="300"/>
              </a:spcBef>
              <a:buClrTx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dirty="0" smtClean="0">
                <a:solidFill>
                  <a:schemeClr val="tx2">
                    <a:lumMod val="75000"/>
                  </a:schemeClr>
                </a:solidFill>
              </a:rPr>
              <a:t>CÉL: minőségi közszolgáltatást megvalósító könyvtári rendszer létrehozása</a:t>
            </a:r>
          </a:p>
          <a:p>
            <a:pPr marL="363538" indent="-254000">
              <a:spcBef>
                <a:spcPts val="300"/>
              </a:spcBef>
              <a:buClrTx/>
              <a:buFontTx/>
              <a:buNone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endParaRPr lang="hu-HU" sz="2000" b="1" dirty="0" smtClean="0">
              <a:solidFill>
                <a:schemeClr val="tx2">
                  <a:lumMod val="75000"/>
                </a:schemeClr>
              </a:solidFill>
              <a:ea typeface="SimSun" charset="0"/>
              <a:cs typeface="SimSun" charset="0"/>
            </a:endParaRPr>
          </a:p>
          <a:p>
            <a:pPr marL="363538" indent="-254000">
              <a:spcBef>
                <a:spcPts val="300"/>
              </a:spcBef>
              <a:buClrTx/>
              <a:buFontTx/>
              <a:buNone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A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tudás és tanulás informális helye: a </a:t>
            </a:r>
            <a:r>
              <a:rPr lang="hu-HU" sz="2000" b="1" dirty="0" smtClean="0">
                <a:solidFill>
                  <a:schemeClr val="tx2">
                    <a:lumMod val="75000"/>
                  </a:schemeClr>
                </a:solidFill>
                <a:ea typeface="SimSun" charset="0"/>
                <a:cs typeface="SimSun" charset="0"/>
              </a:rPr>
              <a:t>könyvtár</a:t>
            </a:r>
            <a:endParaRPr lang="hu-HU" sz="2000" b="1" dirty="0" smtClean="0">
              <a:solidFill>
                <a:schemeClr val="tx2">
                  <a:lumMod val="75000"/>
                </a:schemeClr>
              </a:solidFill>
              <a:ea typeface="SimSun" charset="0"/>
              <a:cs typeface="SimSun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96" y="5643578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477240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19256" cy="1154392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000080"/>
                </a:solidFill>
                <a:ea typeface="SimSun" charset="0"/>
                <a:cs typeface="SimSun" charset="0"/>
              </a:rPr>
              <a:t>A jövő </a:t>
            </a:r>
            <a:r>
              <a:rPr lang="hu-HU" dirty="0" smtClean="0">
                <a:solidFill>
                  <a:srgbClr val="000080"/>
                </a:solidFill>
                <a:ea typeface="SimSun" charset="0"/>
                <a:cs typeface="SimSun" charset="0"/>
              </a:rPr>
              <a:t>használónak elvárásai-</a:t>
            </a:r>
            <a: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  <a:t/>
            </a:r>
            <a:br>
              <a:rPr lang="hu-HU" dirty="0" smtClean="0">
                <a:solidFill>
                  <a:srgbClr val="000080"/>
                </a:solidFill>
                <a:latin typeface="Trebuchet MS" pitchFamily="32" charset="0"/>
                <a:ea typeface="SimSun" charset="0"/>
                <a:cs typeface="SimSun" charset="0"/>
              </a:rPr>
            </a:b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Országos </a:t>
            </a:r>
            <a:r>
              <a:rPr lang="hu-H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könyvtári 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fejlesztési 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célok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5714" y="2054195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363538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Magas szintű, folyamatos IKT </a:t>
            </a:r>
            <a:r>
              <a:rPr lang="hu-HU" dirty="0" smtClean="0">
                <a:ea typeface="SimSun" charset="0"/>
                <a:cs typeface="SimSun" charset="0"/>
              </a:rPr>
              <a:t>fejlesztése</a:t>
            </a:r>
            <a:endParaRPr lang="hu-HU" dirty="0" smtClean="0">
              <a:ea typeface="SimSun" charset="0"/>
              <a:cs typeface="SimSun" charset="0"/>
            </a:endParaRP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Elektronikus adatbázisok - a rekordokhoz teljes szöveg hozzárendelése</a:t>
            </a: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Digitalizált </a:t>
            </a:r>
            <a:r>
              <a:rPr lang="hu-HU" dirty="0" smtClean="0">
                <a:ea typeface="SimSun" charset="0"/>
                <a:cs typeface="SimSun" charset="0"/>
              </a:rPr>
              <a:t>dokumentumok elérhetősége- E-szolgáltatás </a:t>
            </a:r>
            <a:r>
              <a:rPr lang="hu-HU" dirty="0" smtClean="0">
                <a:ea typeface="SimSun" charset="0"/>
                <a:cs typeface="SimSun" charset="0"/>
              </a:rPr>
              <a:t>védett dokumentumok esetében</a:t>
            </a: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A hazai és külföldi könyvtárakban őrzött tartalomhoz 24 órás online </a:t>
            </a:r>
            <a:r>
              <a:rPr lang="hu-HU" dirty="0" smtClean="0">
                <a:ea typeface="SimSun" charset="0"/>
                <a:cs typeface="SimSun" charset="0"/>
              </a:rPr>
              <a:t>hozzáférés- Személyre </a:t>
            </a:r>
            <a:r>
              <a:rPr lang="hu-HU" dirty="0" smtClean="0">
                <a:ea typeface="SimSun" charset="0"/>
                <a:cs typeface="SimSun" charset="0"/>
              </a:rPr>
              <a:t>szabott </a:t>
            </a:r>
            <a:r>
              <a:rPr lang="hu-HU" dirty="0" smtClean="0">
                <a:ea typeface="SimSun" charset="0"/>
                <a:cs typeface="SimSun" charset="0"/>
              </a:rPr>
              <a:t>e-szolgáltatások</a:t>
            </a:r>
            <a:endParaRPr lang="hu-HU" dirty="0" smtClean="0">
              <a:ea typeface="SimSun" charset="0"/>
              <a:cs typeface="SimSun" charset="0"/>
            </a:endParaRP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Egy olvasói azonosító minden </a:t>
            </a:r>
            <a:r>
              <a:rPr lang="hu-HU" dirty="0" smtClean="0">
                <a:ea typeface="SimSun" charset="0"/>
                <a:cs typeface="SimSun" charset="0"/>
              </a:rPr>
              <a:t>könyvtárban</a:t>
            </a:r>
            <a:endParaRPr lang="hu-HU" dirty="0" smtClean="0">
              <a:ea typeface="SimSun" charset="0"/>
              <a:cs typeface="SimSun" charset="0"/>
            </a:endParaRPr>
          </a:p>
          <a:p>
            <a:pPr marL="363538" lvl="1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600" dirty="0" smtClean="0">
                <a:ea typeface="SimSun" charset="0"/>
                <a:cs typeface="SimSun" charset="0"/>
              </a:rPr>
              <a:t>A könyvtár a társadalmi integráció és a közösség </a:t>
            </a:r>
            <a:r>
              <a:rPr lang="hu-HU" sz="2600" dirty="0" smtClean="0">
                <a:ea typeface="SimSun" charset="0"/>
                <a:cs typeface="SimSun" charset="0"/>
              </a:rPr>
              <a:t>helye- </a:t>
            </a:r>
            <a:r>
              <a:rPr lang="hu-HU" sz="2600" dirty="0" smtClean="0"/>
              <a:t>Közösségi </a:t>
            </a:r>
            <a:r>
              <a:rPr lang="hu-HU" sz="2600" dirty="0" smtClean="0"/>
              <a:t>szolgáltatások </a:t>
            </a:r>
            <a:r>
              <a:rPr lang="hu-HU" sz="2600" dirty="0" smtClean="0"/>
              <a:t>fejlesztése</a:t>
            </a:r>
          </a:p>
          <a:p>
            <a:pPr marL="363538" lvl="1" indent="-254000">
              <a:lnSpc>
                <a:spcPct val="70000"/>
              </a:lnSpc>
              <a:spcBef>
                <a:spcPts val="300"/>
              </a:spcBef>
              <a:spcAft>
                <a:spcPts val="600"/>
              </a:spcAft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sz="2600" dirty="0" smtClean="0"/>
              <a:t>Olvasáskultúra </a:t>
            </a:r>
            <a:r>
              <a:rPr lang="hu-HU" sz="2600" dirty="0" smtClean="0"/>
              <a:t>fejlesztése</a:t>
            </a: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/>
              <a:t>Magas fokú szakismeretekkel és megfelelő kompetenciákkal rendelkező könyvtárosok képzése</a:t>
            </a: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>
                <a:ea typeface="SimSun" charset="0"/>
                <a:cs typeface="SimSun" charset="0"/>
              </a:rPr>
              <a:t>A </a:t>
            </a:r>
            <a:r>
              <a:rPr lang="hu-HU" dirty="0" smtClean="0">
                <a:ea typeface="SimSun" charset="0"/>
                <a:cs typeface="SimSun" charset="0"/>
              </a:rPr>
              <a:t>fogyatékkal élők kiemelt </a:t>
            </a:r>
            <a:r>
              <a:rPr lang="hu-HU" dirty="0" smtClean="0">
                <a:ea typeface="SimSun" charset="0"/>
                <a:cs typeface="SimSun" charset="0"/>
              </a:rPr>
              <a:t>ellátása</a:t>
            </a:r>
          </a:p>
          <a:p>
            <a:pPr marL="363538" indent="-254000">
              <a:lnSpc>
                <a:spcPct val="70000"/>
              </a:lnSpc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r>
              <a:rPr lang="hu-HU" dirty="0" smtClean="0"/>
              <a:t>Az országos szolgáltatások kiemelt kezelése</a:t>
            </a:r>
          </a:p>
          <a:p>
            <a:pPr marL="363538" indent="-254000">
              <a:lnSpc>
                <a:spcPct val="80000"/>
              </a:lnSpc>
              <a:spcBef>
                <a:spcPts val="300"/>
              </a:spcBef>
              <a:buClrTx/>
              <a:buFontTx/>
              <a:buNone/>
              <a:tabLst>
                <a:tab pos="363538" algn="l"/>
                <a:tab pos="811213" algn="l"/>
                <a:tab pos="1260475" algn="l"/>
                <a:tab pos="1709738" algn="l"/>
                <a:tab pos="2159000" algn="l"/>
                <a:tab pos="2608263" algn="l"/>
                <a:tab pos="3057525" algn="l"/>
                <a:tab pos="3506788" algn="l"/>
                <a:tab pos="3956050" algn="l"/>
                <a:tab pos="4405313" algn="l"/>
                <a:tab pos="4854575" algn="l"/>
                <a:tab pos="5303838" algn="l"/>
                <a:tab pos="5753100" algn="l"/>
                <a:tab pos="6202363" algn="l"/>
                <a:tab pos="6651625" algn="l"/>
                <a:tab pos="7100888" algn="l"/>
                <a:tab pos="7550150" algn="l"/>
                <a:tab pos="7999413" algn="l"/>
                <a:tab pos="8448675" algn="l"/>
                <a:tab pos="8897938" algn="l"/>
                <a:tab pos="9347200" algn="l"/>
              </a:tabLst>
            </a:pPr>
            <a:endParaRPr lang="hu-HU" sz="3000" b="1" u="sng" dirty="0" smtClean="0">
              <a:ea typeface="SimSun" charset="0"/>
              <a:cs typeface="SimSun" charset="0"/>
            </a:endParaRPr>
          </a:p>
          <a:p>
            <a:pPr lvl="1">
              <a:buNone/>
            </a:pPr>
            <a:endParaRPr lang="hu-HU" sz="3000" dirty="0" smtClean="0"/>
          </a:p>
          <a:p>
            <a:endParaRPr lang="hu-HU" sz="3000" dirty="0" smtClean="0"/>
          </a:p>
          <a:p>
            <a:pPr lvl="1"/>
            <a:endParaRPr lang="hu-H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96" y="5500702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538095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Az országos könyvtári szolgáltatások fejlesztése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Az országos dokumentum-ellátási rendszer fejlesztése, bővítése</a:t>
            </a:r>
          </a:p>
          <a:p>
            <a:r>
              <a:rPr lang="hu-HU" dirty="0" smtClean="0"/>
              <a:t>Az </a:t>
            </a:r>
            <a:r>
              <a:rPr lang="hu-HU" dirty="0"/>
              <a:t>országos közös katalogizálás rendszerének </a:t>
            </a:r>
            <a:r>
              <a:rPr lang="hu-HU" dirty="0" smtClean="0"/>
              <a:t>fejlesztése (MOKKA és ODR)</a:t>
            </a:r>
            <a:endParaRPr lang="hu-HU" dirty="0"/>
          </a:p>
          <a:p>
            <a:r>
              <a:rPr lang="hu-HU" dirty="0"/>
              <a:t>A különböző országos könyvtári adatbázisok közös keresőrendszerének </a:t>
            </a:r>
            <a:r>
              <a:rPr lang="hu-HU" dirty="0" smtClean="0"/>
              <a:t>kialakítása (EPA, HUMANUS, MATARKA, Cikkarchívum)</a:t>
            </a:r>
            <a:endParaRPr lang="hu-HU" dirty="0"/>
          </a:p>
          <a:p>
            <a:r>
              <a:rPr lang="hu-HU" dirty="0"/>
              <a:t>Országos elektronikus dokumentumküldő rendszer koncepciójának kidolgozása-szerzői jog által védett tartalmak </a:t>
            </a:r>
            <a:r>
              <a:rPr lang="hu-HU" dirty="0" smtClean="0"/>
              <a:t>e-szolgáltatásához (OEDR)</a:t>
            </a:r>
            <a:endParaRPr lang="hu-HU" dirty="0"/>
          </a:p>
          <a:p>
            <a:r>
              <a:rPr lang="hu-HU" dirty="0"/>
              <a:t>Országos olvasásnépszerűsítő és </a:t>
            </a:r>
            <a:r>
              <a:rPr lang="hu-HU" dirty="0" err="1"/>
              <a:t>-fejlesztő</a:t>
            </a:r>
            <a:r>
              <a:rPr lang="hu-HU" dirty="0"/>
              <a:t> </a:t>
            </a:r>
            <a:r>
              <a:rPr lang="hu-HU" dirty="0" smtClean="0"/>
              <a:t>program</a:t>
            </a:r>
          </a:p>
          <a:p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Egységes </a:t>
            </a:r>
            <a:r>
              <a:rPr lang="hu-HU" dirty="0">
                <a:solidFill>
                  <a:schemeClr val="accent5">
                    <a:lumMod val="75000"/>
                  </a:schemeClr>
                </a:solidFill>
              </a:rPr>
              <a:t>használói felület minden adatbázishoz</a:t>
            </a:r>
          </a:p>
          <a:p>
            <a:endParaRPr lang="hu-H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20" y="5500702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957067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07960"/>
            <a:ext cx="8208912" cy="5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88640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891039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KÖNYVTÁRI KONSTRUKCIÓK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507288" cy="4389120"/>
          </a:xfrm>
        </p:spPr>
        <p:txBody>
          <a:bodyPr>
            <a:normAutofit/>
          </a:bodyPr>
          <a:lstStyle/>
          <a:p>
            <a:r>
              <a:rPr lang="hu-HU" dirty="0"/>
              <a:t>TIOP 1.2.3.  Könyvtári szolgáltatások összehangolt infrastruktúra-fejlesztése – „Tudásdepó Expressz” </a:t>
            </a:r>
            <a:r>
              <a:rPr lang="hu-HU" dirty="0" smtClean="0"/>
              <a:t>/</a:t>
            </a:r>
            <a:r>
              <a:rPr lang="hu-HU" dirty="0"/>
              <a:t>3 </a:t>
            </a:r>
            <a:r>
              <a:rPr lang="hu-HU" dirty="0" smtClean="0"/>
              <a:t>ütemben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	2007-2013 </a:t>
            </a:r>
            <a:r>
              <a:rPr lang="hu-HU" dirty="0"/>
              <a:t>teljes keret: 4.407.890.270,- Ft</a:t>
            </a:r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TÁMOP 3.2.4. „Tudásdepó - Expressz”- A könyvtári hálózat nem formális és informális képzési szerepének erősítése az élethosszig tartó tanulás érdekében  /3 ütemben</a:t>
            </a:r>
          </a:p>
          <a:p>
            <a:pPr marL="0" indent="0">
              <a:buNone/>
            </a:pPr>
            <a:r>
              <a:rPr lang="hu-HU" dirty="0"/>
              <a:t>	2007-2013 teljes keret: 7.773.188.543,- Ft</a:t>
            </a:r>
          </a:p>
          <a:p>
            <a:endParaRPr lang="hu-H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733256"/>
            <a:ext cx="12795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843841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hu-HU" sz="2800" dirty="0"/>
              <a:t>TIOP 1.2.3. „KÖNYVTÁRI SZOLGÁLTATÁSOK ÖSSZEHANGOLT INFRASTRUKTÚRA FEJLESZTÉSE”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>
                <a:solidFill>
                  <a:schemeClr val="accent5">
                    <a:lumMod val="75000"/>
                  </a:schemeClr>
                </a:solidFill>
              </a:rPr>
              <a:t>Felhasznált forrás: 2,710,312,743,- Ft</a:t>
            </a:r>
          </a:p>
          <a:p>
            <a:r>
              <a:rPr lang="hu-HU" dirty="0">
                <a:solidFill>
                  <a:schemeClr val="accent5">
                    <a:lumMod val="75000"/>
                  </a:schemeClr>
                </a:solidFill>
              </a:rPr>
              <a:t>89 nyertes projekt, 318 nyertes intézmény</a:t>
            </a:r>
          </a:p>
          <a:p>
            <a:endParaRPr lang="hu-HU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820" y="2924944"/>
            <a:ext cx="7123113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085" y="1772816"/>
            <a:ext cx="12795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893115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586440"/>
          </a:xfrm>
        </p:spPr>
        <p:txBody>
          <a:bodyPr>
            <a:normAutofit/>
          </a:bodyPr>
          <a:lstStyle/>
          <a:p>
            <a:r>
              <a:rPr lang="hu-HU" sz="2700" dirty="0"/>
              <a:t>TÁMOP 3.2.4. „Tudásdepó- Expressz” - A könyvtári </a:t>
            </a:r>
            <a:r>
              <a:rPr lang="hu-HU" sz="2700" dirty="0" smtClean="0"/>
              <a:t/>
            </a:r>
            <a:br>
              <a:rPr lang="hu-HU" sz="2700" dirty="0" smtClean="0"/>
            </a:br>
            <a:r>
              <a:rPr lang="hu-HU" sz="2700" dirty="0" smtClean="0"/>
              <a:t>hálózat </a:t>
            </a:r>
            <a:r>
              <a:rPr lang="hu-HU" sz="2700" dirty="0"/>
              <a:t>nem formális és informális képzési szerepének erősítése az élethosszig tartó tanulás érdekében</a:t>
            </a:r>
            <a:r>
              <a:rPr lang="hu-HU" sz="3100" dirty="0"/>
              <a:t> 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Felhasznált </a:t>
            </a:r>
            <a:r>
              <a:rPr lang="hu-HU" dirty="0">
                <a:solidFill>
                  <a:schemeClr val="accent5">
                    <a:lumMod val="75000"/>
                  </a:schemeClr>
                </a:solidFill>
              </a:rPr>
              <a:t>forrás: 5,466,192,621,- Ft </a:t>
            </a:r>
          </a:p>
          <a:p>
            <a:r>
              <a:rPr lang="hu-HU" dirty="0">
                <a:solidFill>
                  <a:schemeClr val="accent5">
                    <a:lumMod val="75000"/>
                  </a:schemeClr>
                </a:solidFill>
              </a:rPr>
              <a:t>106 nyertes projekt, 325 nyertes intézmény</a:t>
            </a:r>
          </a:p>
          <a:p>
            <a:endParaRPr lang="hu-H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30" y="2924944"/>
            <a:ext cx="6780213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772816"/>
            <a:ext cx="12795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834262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észvény">
  <a:themeElements>
    <a:clrScheme name="Részvén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szvén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Részvén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212</TotalTime>
  <Words>439</Words>
  <Application>Microsoft Office PowerPoint</Application>
  <PresentationFormat>Diavetítés a képernyőre (4:3 oldalarány)</PresentationFormat>
  <Paragraphs>85</Paragraphs>
  <Slides>11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Részvény</vt:lpstr>
      <vt:lpstr>Országos könyvtári fejlesztések a tanulás támogatására </vt:lpstr>
      <vt:lpstr>TARTALOM</vt:lpstr>
      <vt:lpstr>          A könyvtár szerepe a társadalomban</vt:lpstr>
      <vt:lpstr>A jövő használónak elvárásai- Országos könyvtári fejlesztési célok</vt:lpstr>
      <vt:lpstr>Az országos könyvtári szolgáltatások fejlesztése</vt:lpstr>
      <vt:lpstr>6. dia</vt:lpstr>
      <vt:lpstr>KÖNYVTÁRI KONSTRUKCIÓK</vt:lpstr>
      <vt:lpstr>TIOP 1.2.3. „KÖNYVTÁRI SZOLGÁLTATÁSOK ÖSSZEHANGOLT INFRASTRUKTÚRA FEJLESZTÉSE”</vt:lpstr>
      <vt:lpstr>TÁMOP 3.2.4. „Tudásdepó- Expressz” - A könyvtári  hálózat nem formális és informális képzési szerepének erősítése az élethosszig tartó tanulás érdekében </vt:lpstr>
      <vt:lpstr>A „Tudásdepó - Expressz” várható hatásai</vt:lpstr>
      <vt:lpstr>Gratulálok a projekt sikeres megvalósításához!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Országos könyvtári fejlesztések a tanulás támogatására </dc:title>
  <dc:creator>Terike</dc:creator>
  <cp:lastModifiedBy>sorenye</cp:lastModifiedBy>
  <cp:revision>25</cp:revision>
  <dcterms:created xsi:type="dcterms:W3CDTF">2011-06-15T21:55:18Z</dcterms:created>
  <dcterms:modified xsi:type="dcterms:W3CDTF">2011-06-21T08:22:22Z</dcterms:modified>
</cp:coreProperties>
</file>